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1856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297082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897" y="9258300"/>
            <a:ext cx="35204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Tree Spott Logo.jpg"/>
          <p:cNvPicPr>
            <a:picLocks noGrp="1" noChangeAspect="1"/>
          </p:cNvPicPr>
          <p:nvPr>
            <p:ph type="pic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479550"/>
            <a:ext cx="13004801" cy="6134100"/>
          </a:xfrm>
          <a:prstGeom prst="rect">
            <a:avLst/>
          </a:prstGeom>
        </p:spPr>
      </p:pic>
      <p:pic>
        <p:nvPicPr>
          <p:cNvPr id="14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5004" y="307814"/>
            <a:ext cx="1989458" cy="851384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4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0613" y="319947"/>
            <a:ext cx="2656522" cy="826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53604" y="319947"/>
            <a:ext cx="1957565" cy="826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pd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1101" y="371938"/>
            <a:ext cx="1957458" cy="723160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44" name="Shape 144"/>
          <p:cNvSpPr/>
          <p:nvPr/>
        </p:nvSpPr>
        <p:spPr>
          <a:xfrm>
            <a:off x="4297614" y="7809963"/>
            <a:ext cx="8652199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Temporal Ecology Lab, Harvard University</a:t>
            </a:r>
          </a:p>
        </p:txBody>
      </p:sp>
      <p:sp>
        <p:nvSpPr>
          <p:cNvPr id="145" name="Shape 145"/>
          <p:cNvSpPr/>
          <p:nvPr/>
        </p:nvSpPr>
        <p:spPr>
          <a:xfrm>
            <a:off x="7518791" y="8398314"/>
            <a:ext cx="534435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300"/>
            </a:pPr>
            <a:r>
              <a:t>Suzanne Mrozak, Volunteer Coordinator</a:t>
            </a:r>
          </a:p>
          <a:p>
            <a:pPr algn="r">
              <a:defRPr sz="2300"/>
            </a:pPr>
            <a:r>
              <a:t>Danny Schissler, Intern</a:t>
            </a:r>
          </a:p>
          <a:p>
            <a:pPr algn="r">
              <a:defRPr sz="2300"/>
            </a:pPr>
            <a:r>
              <a:t>Cat Chamberlain, Graduate Student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A.flava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11350"/>
            <a:ext cx="13004801" cy="6987845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Aesculus flava </a:t>
            </a:r>
            <a:r>
              <a:rPr i="0"/>
              <a:t>(Yellow Buckeye)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A.saccharum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05835"/>
            <a:ext cx="13004801" cy="698784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Acer saccharum </a:t>
            </a:r>
            <a:r>
              <a:rPr i="0"/>
              <a:t>(Sugar Maple)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Betula alleghaniensis </a:t>
            </a:r>
            <a:r>
              <a:rPr i="0"/>
              <a:t>(Yellow Birch)</a:t>
            </a:r>
          </a:p>
        </p:txBody>
      </p:sp>
      <p:pic>
        <p:nvPicPr>
          <p:cNvPr id="189" name="B.alleghaniensis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90877"/>
            <a:ext cx="13004801" cy="6987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Betula nigra </a:t>
            </a:r>
            <a:r>
              <a:rPr i="0"/>
              <a:t>(River Birch)</a:t>
            </a:r>
          </a:p>
        </p:txBody>
      </p:sp>
      <p:pic>
        <p:nvPicPr>
          <p:cNvPr id="192" name="B.nig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90877"/>
            <a:ext cx="13004801" cy="6987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Cayra glabra </a:t>
            </a:r>
            <a:r>
              <a:rPr i="0"/>
              <a:t>(Pignut Hickory)</a:t>
            </a:r>
          </a:p>
        </p:txBody>
      </p:sp>
      <p:pic>
        <p:nvPicPr>
          <p:cNvPr id="195" name="C.glabra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11350"/>
            <a:ext cx="13004801" cy="698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Cayra ovata </a:t>
            </a:r>
            <a:r>
              <a:rPr i="0"/>
              <a:t>(Shagbark Hickory)</a:t>
            </a:r>
          </a:p>
        </p:txBody>
      </p:sp>
      <p:pic>
        <p:nvPicPr>
          <p:cNvPr id="198" name="C.ovata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11350"/>
            <a:ext cx="13004801" cy="698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Fagus grandifolia </a:t>
            </a:r>
            <a:r>
              <a:rPr i="0"/>
              <a:t>(American Beech)</a:t>
            </a:r>
          </a:p>
        </p:txBody>
      </p:sp>
      <p:pic>
        <p:nvPicPr>
          <p:cNvPr id="201" name="F.grandifolia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11350"/>
            <a:ext cx="13004801" cy="698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1817623" y="163351"/>
            <a:ext cx="936955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Populus deltoides </a:t>
            </a:r>
            <a:r>
              <a:rPr i="0"/>
              <a:t>(Eastern Cottonwood)</a:t>
            </a:r>
          </a:p>
        </p:txBody>
      </p:sp>
      <p:pic>
        <p:nvPicPr>
          <p:cNvPr id="204" name="P.deltoides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11350"/>
            <a:ext cx="13004801" cy="698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Quercus alba </a:t>
            </a:r>
            <a:r>
              <a:rPr i="0"/>
              <a:t>(White Oak)</a:t>
            </a:r>
          </a:p>
        </p:txBody>
      </p:sp>
      <p:pic>
        <p:nvPicPr>
          <p:cNvPr id="207" name="Q.alba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11350"/>
            <a:ext cx="13004801" cy="698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Quercus rubra </a:t>
            </a:r>
            <a:r>
              <a:rPr i="0"/>
              <a:t>(Red Oak)</a:t>
            </a:r>
          </a:p>
        </p:txBody>
      </p:sp>
      <p:pic>
        <p:nvPicPr>
          <p:cNvPr id="210" name="Q.rubra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11350"/>
            <a:ext cx="13004801" cy="698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391111" y="596899"/>
            <a:ext cx="4222578" cy="9398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effectLst>
                  <a:outerShdw blurRad="12700" dist="12700" dir="8040000" rotWithShape="0">
                    <a:srgbClr val="585752">
                      <a:alpha val="45000"/>
                    </a:srgbClr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t>OVERVIEW</a:t>
            </a:r>
          </a:p>
        </p:txBody>
      </p:sp>
      <p:sp>
        <p:nvSpPr>
          <p:cNvPr id="148" name="Shape 148"/>
          <p:cNvSpPr/>
          <p:nvPr/>
        </p:nvSpPr>
        <p:spPr>
          <a:xfrm>
            <a:off x="770466" y="1735666"/>
            <a:ext cx="114638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380639" y="1934633"/>
            <a:ext cx="8169409" cy="687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2111" indent="-522111" algn="l">
              <a:lnSpc>
                <a:spcPct val="200000"/>
              </a:lnSpc>
              <a:buSzPct val="90000"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The Tree Spotter Story</a:t>
            </a:r>
          </a:p>
          <a:p>
            <a:pPr marL="522111" indent="-522111" algn="l">
              <a:lnSpc>
                <a:spcPct val="200000"/>
              </a:lnSpc>
              <a:buSzPct val="90000"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Our Volunteers</a:t>
            </a:r>
          </a:p>
          <a:p>
            <a:pPr marL="992011" lvl="1" indent="-522111" algn="l">
              <a:lnSpc>
                <a:spcPct val="200000"/>
              </a:lnSpc>
              <a:buSzPct val="90000"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The Numbers</a:t>
            </a:r>
          </a:p>
          <a:p>
            <a:pPr marL="522111" indent="-522111" algn="l">
              <a:lnSpc>
                <a:spcPct val="200000"/>
              </a:lnSpc>
              <a:buSzPct val="90000"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Graphs and Figures</a:t>
            </a:r>
          </a:p>
          <a:p>
            <a:pPr marL="522111" indent="-522111" algn="l">
              <a:lnSpc>
                <a:spcPct val="200000"/>
              </a:lnSpc>
              <a:buSzPct val="90000"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Photos</a:t>
            </a:r>
          </a:p>
          <a:p>
            <a:pPr marL="522111" indent="-522111" algn="l">
              <a:lnSpc>
                <a:spcPct val="200000"/>
              </a:lnSpc>
              <a:buSzPct val="90000"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Tree Spotter Song</a:t>
            </a:r>
          </a:p>
          <a:p>
            <a:pPr marL="522111" indent="-522111" algn="l">
              <a:lnSpc>
                <a:spcPct val="200000"/>
              </a:lnSpc>
              <a:buSzPct val="90000"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THANK YOU!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1985264" y="163351"/>
            <a:ext cx="903427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Comparing Observations 2015 to 2016:</a:t>
            </a:r>
          </a:p>
          <a:p>
            <a:pPr>
              <a:defRPr i="1"/>
            </a:pPr>
            <a:r>
              <a:rPr i="0"/>
              <a:t> </a:t>
            </a:r>
            <a:r>
              <a:t>Tilia americana </a:t>
            </a:r>
            <a:r>
              <a:rPr i="0"/>
              <a:t>(American Basswood)</a:t>
            </a:r>
          </a:p>
        </p:txBody>
      </p:sp>
      <p:pic>
        <p:nvPicPr>
          <p:cNvPr id="213" name="T.americana Pheno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11350"/>
            <a:ext cx="13004801" cy="698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2016-05-22 12.57.34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64464"/>
            <a:extLst/>
          </a:blip>
          <a:srcRect/>
          <a:stretch>
            <a:fillRect/>
          </a:stretch>
        </p:blipFill>
        <p:spPr>
          <a:xfrm>
            <a:off x="-10795000" y="-6350000"/>
            <a:ext cx="41452800" cy="31089600"/>
          </a:xfrm>
          <a:prstGeom prst="rect">
            <a:avLst/>
          </a:prstGeom>
        </p:spPr>
      </p:pic>
      <p:sp>
        <p:nvSpPr>
          <p:cNvPr id="216" name="Shape 216"/>
          <p:cNvSpPr/>
          <p:nvPr/>
        </p:nvSpPr>
        <p:spPr>
          <a:xfrm>
            <a:off x="2439416" y="3295649"/>
            <a:ext cx="8125969" cy="316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As of Monday, July 12, 2016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Tree Spotters have recorded…</a:t>
            </a:r>
          </a:p>
          <a:p>
            <a:pPr>
              <a:defRPr sz="560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</a:defRPr>
            </a:pPr>
            <a:r>
              <a:t>47,798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observations in Nature’s Notebook!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First Yes BB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2023861"/>
            <a:ext cx="12801600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10848872" y="3593274"/>
            <a:ext cx="214112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Common Name</a:t>
            </a:r>
          </a:p>
        </p:txBody>
      </p:sp>
      <p:sp>
        <p:nvSpPr>
          <p:cNvPr id="220" name="Shape 220"/>
          <p:cNvSpPr/>
          <p:nvPr/>
        </p:nvSpPr>
        <p:spPr>
          <a:xfrm>
            <a:off x="493684" y="479995"/>
            <a:ext cx="1201743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>
                <a:solidFill>
                  <a:srgbClr val="000000"/>
                </a:solidFill>
              </a:defRPr>
            </a:pPr>
            <a:r>
              <a:rPr cap="all">
                <a:solidFill>
                  <a:schemeClr val="accent3">
                    <a:hueOff val="2987012"/>
                    <a:satOff val="8321"/>
                    <a:lumOff val="-11781"/>
                  </a:schemeClr>
                </a:solidFill>
              </a:rPr>
              <a:t>Breaking Leaf Buds</a:t>
            </a:r>
            <a:r>
              <a:rPr>
                <a:solidFill>
                  <a:schemeClr val="accent3">
                    <a:hueOff val="2987012"/>
                    <a:satOff val="8321"/>
                    <a:lumOff val="-11781"/>
                  </a:schemeClr>
                </a:solidFill>
              </a:rPr>
              <a:t>:</a:t>
            </a:r>
            <a:r>
              <a:t> </a:t>
            </a:r>
          </a:p>
          <a:p>
            <a:pPr lvl="1">
              <a:defRPr sz="3300">
                <a:solidFill>
                  <a:srgbClr val="000000"/>
                </a:solidFill>
              </a:defRPr>
            </a:pPr>
            <a:r>
              <a:t>Date the first “Yes” was recorded for each individual tree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First Yes BB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1960361"/>
            <a:ext cx="12801600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555263" y="2201002"/>
            <a:ext cx="4999124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lumOff val="-9052"/>
                  </a:schemeClr>
                </a:solidFill>
              </a:defRPr>
            </a:lvl1pPr>
          </a:lstStyle>
          <a:p>
            <a:r>
              <a:t>The Eastern Cottonwood exhibited the greatest intraspecific variation*</a:t>
            </a:r>
          </a:p>
        </p:txBody>
      </p:sp>
      <p:sp>
        <p:nvSpPr>
          <p:cNvPr id="224" name="Shape 224"/>
          <p:cNvSpPr/>
          <p:nvPr/>
        </p:nvSpPr>
        <p:spPr>
          <a:xfrm flipH="1">
            <a:off x="1723382" y="4136655"/>
            <a:ext cx="1" cy="3729875"/>
          </a:xfrm>
          <a:prstGeom prst="line">
            <a:avLst/>
          </a:prstGeom>
          <a:ln w="25400">
            <a:solidFill>
              <a:schemeClr val="accent5">
                <a:lumOff val="-905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5033707" y="3749299"/>
            <a:ext cx="1140008" cy="470736"/>
          </a:xfrm>
          <a:prstGeom prst="line">
            <a:avLst/>
          </a:prstGeom>
          <a:ln w="25400">
            <a:solidFill>
              <a:schemeClr val="accent5">
                <a:lumOff val="-905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693140" y="3962083"/>
            <a:ext cx="3037717" cy="3985183"/>
          </a:xfrm>
          <a:prstGeom prst="line">
            <a:avLst/>
          </a:prstGeom>
          <a:ln w="25400">
            <a:solidFill>
              <a:schemeClr val="accent5">
                <a:lumOff val="-905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3728711" y="4109204"/>
            <a:ext cx="1796364" cy="4007940"/>
          </a:xfrm>
          <a:prstGeom prst="line">
            <a:avLst/>
          </a:prstGeom>
          <a:ln w="25400">
            <a:solidFill>
              <a:schemeClr val="accent5">
                <a:lumOff val="-905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11094613" y="3520405"/>
            <a:ext cx="174124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Common Name</a:t>
            </a:r>
          </a:p>
        </p:txBody>
      </p:sp>
      <p:sp>
        <p:nvSpPr>
          <p:cNvPr id="229" name="Shape 229"/>
          <p:cNvSpPr/>
          <p:nvPr/>
        </p:nvSpPr>
        <p:spPr>
          <a:xfrm>
            <a:off x="493684" y="479995"/>
            <a:ext cx="1201743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>
                <a:solidFill>
                  <a:srgbClr val="000000"/>
                </a:solidFill>
              </a:defRPr>
            </a:pPr>
            <a:r>
              <a:rPr cap="all">
                <a:solidFill>
                  <a:schemeClr val="accent3">
                    <a:hueOff val="2987012"/>
                    <a:satOff val="8321"/>
                    <a:lumOff val="-11781"/>
                  </a:schemeClr>
                </a:solidFill>
              </a:rPr>
              <a:t>Breaking Leaf Buds</a:t>
            </a:r>
            <a:r>
              <a:rPr>
                <a:solidFill>
                  <a:schemeClr val="accent3">
                    <a:hueOff val="2987012"/>
                    <a:satOff val="8321"/>
                    <a:lumOff val="-11781"/>
                  </a:schemeClr>
                </a:solidFill>
              </a:rPr>
              <a:t>:</a:t>
            </a:r>
            <a:r>
              <a:t> </a:t>
            </a:r>
          </a:p>
          <a:p>
            <a:pPr lvl="1">
              <a:defRPr sz="3300">
                <a:solidFill>
                  <a:srgbClr val="000000"/>
                </a:solidFill>
              </a:defRPr>
            </a:pPr>
            <a:r>
              <a:t>Date the first “Yes” was recorded for each individual tree</a:t>
            </a:r>
          </a:p>
        </p:txBody>
      </p:sp>
      <p:sp>
        <p:nvSpPr>
          <p:cNvPr id="230" name="Shape 230"/>
          <p:cNvSpPr/>
          <p:nvPr/>
        </p:nvSpPr>
        <p:spPr>
          <a:xfrm>
            <a:off x="1293292" y="9324749"/>
            <a:ext cx="1041821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5">
                    <a:hueOff val="-145714"/>
                    <a:satOff val="-8275"/>
                    <a:lumOff val="-14568"/>
                  </a:schemeClr>
                </a:solidFill>
              </a:defRPr>
            </a:pPr>
            <a:r>
              <a:t>*</a:t>
            </a:r>
            <a:r>
              <a:rPr u="sng"/>
              <a:t>Intraspecific Variation</a:t>
            </a:r>
            <a:r>
              <a:t>: variation occurring within species, i.e. between individuals of the same species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10663139" y="3342064"/>
            <a:ext cx="2012405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000000"/>
                </a:solidFill>
              </a:defRPr>
            </a:lvl1pPr>
          </a:lstStyle>
          <a:p>
            <a:r>
              <a:t>Common Name</a:t>
            </a:r>
          </a:p>
        </p:txBody>
      </p:sp>
      <p:pic>
        <p:nvPicPr>
          <p:cNvPr id="233" name="First Yes Flow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2082800"/>
            <a:ext cx="12801600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493684" y="479995"/>
            <a:ext cx="1201743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300" cap="all">
                <a:solidFill>
                  <a:schemeClr val="accent3">
                    <a:hueOff val="2987012"/>
                    <a:satOff val="8321"/>
                    <a:lumOff val="-11781"/>
                  </a:schemeClr>
                </a:solidFill>
              </a:defRPr>
            </a:lvl1pPr>
            <a:lvl2pPr>
              <a:defRPr sz="3300">
                <a:solidFill>
                  <a:srgbClr val="000000"/>
                </a:solidFill>
              </a:defRPr>
            </a:lvl2pPr>
          </a:lstStyle>
          <a:p>
            <a:pPr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chemeClr val="accent3">
                    <a:hueOff val="2987012"/>
                    <a:satOff val="8321"/>
                    <a:lumOff val="-11781"/>
                  </a:schemeClr>
                </a:solidFill>
              </a:rPr>
              <a:t>Flowers or flower buds:</a:t>
            </a:r>
          </a:p>
          <a:p>
            <a:pPr lvl="1"/>
            <a:r>
              <a:t>Date the first “Yes” was recorded for each individual tree</a:t>
            </a:r>
          </a:p>
        </p:txBody>
      </p:sp>
      <p:sp>
        <p:nvSpPr>
          <p:cNvPr id="235" name="Shape 235"/>
          <p:cNvSpPr/>
          <p:nvPr/>
        </p:nvSpPr>
        <p:spPr>
          <a:xfrm>
            <a:off x="11072030" y="3622594"/>
            <a:ext cx="192201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Common Name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First Yest Fruit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69064"/>
            <a:ext cx="13004801" cy="74313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11119405" y="3688520"/>
            <a:ext cx="192201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Common Name</a:t>
            </a:r>
          </a:p>
        </p:txBody>
      </p:sp>
      <p:sp>
        <p:nvSpPr>
          <p:cNvPr id="239" name="Shape 239"/>
          <p:cNvSpPr/>
          <p:nvPr/>
        </p:nvSpPr>
        <p:spPr>
          <a:xfrm>
            <a:off x="493684" y="479995"/>
            <a:ext cx="1201743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300" cap="all">
                <a:solidFill>
                  <a:schemeClr val="accent3">
                    <a:hueOff val="2987012"/>
                    <a:satOff val="8321"/>
                    <a:lumOff val="-11781"/>
                  </a:schemeClr>
                </a:solidFill>
              </a:defRPr>
            </a:lvl1pPr>
            <a:lvl2pPr>
              <a:defRPr sz="3300">
                <a:solidFill>
                  <a:srgbClr val="000000"/>
                </a:solidFill>
              </a:defRPr>
            </a:lvl2pPr>
          </a:lstStyle>
          <a:p>
            <a:pPr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chemeClr val="accent3">
                    <a:hueOff val="2987012"/>
                    <a:satOff val="8321"/>
                    <a:lumOff val="-11781"/>
                  </a:schemeClr>
                </a:solidFill>
              </a:rPr>
              <a:t>fruits:</a:t>
            </a:r>
          </a:p>
          <a:p>
            <a:pPr lvl="1"/>
            <a:r>
              <a:t>Date the first “Yes” was recorded for each individual tree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27347150352_9a80c92288_o.jp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2" name="27074521002_c0be31e5a0_o.jpg"/>
          <p:cNvPicPr>
            <a:picLocks noGrp="1"/>
          </p:cNvPicPr>
          <p:nvPr>
            <p:ph type="pic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502401" cy="4876800"/>
          </a:xfrm>
          <a:prstGeom prst="rect">
            <a:avLst/>
          </a:prstGeom>
        </p:spPr>
      </p:pic>
      <p:sp>
        <p:nvSpPr>
          <p:cNvPr id="243" name="Shape 243"/>
          <p:cNvSpPr/>
          <p:nvPr/>
        </p:nvSpPr>
        <p:spPr>
          <a:xfrm>
            <a:off x="6832140" y="1714500"/>
            <a:ext cx="584292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effectLst>
                  <a:outerShdw blurRad="12700" dist="12700" dir="8040000" rotWithShape="0">
                    <a:srgbClr val="FFFFFF"/>
                  </a:outerShdw>
                </a:effectLst>
              </a:defRPr>
            </a:lvl1pPr>
          </a:lstStyle>
          <a:p>
            <a:r>
              <a:t>Photographs from our flickr site</a:t>
            </a:r>
          </a:p>
        </p:txBody>
      </p:sp>
      <p:sp>
        <p:nvSpPr>
          <p:cNvPr id="244" name="Shape 244"/>
          <p:cNvSpPr/>
          <p:nvPr/>
        </p:nvSpPr>
        <p:spPr>
          <a:xfrm>
            <a:off x="-47727" y="7107902"/>
            <a:ext cx="659785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https://www.flickr.com/groups/arnold_arboretum_tree_spotters/</a:t>
            </a:r>
          </a:p>
        </p:txBody>
      </p:sp>
      <p:sp>
        <p:nvSpPr>
          <p:cNvPr id="245" name="Shape 245"/>
          <p:cNvSpPr/>
          <p:nvPr/>
        </p:nvSpPr>
        <p:spPr>
          <a:xfrm>
            <a:off x="10249526" y="9180128"/>
            <a:ext cx="269631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American Beech</a:t>
            </a:r>
          </a:p>
        </p:txBody>
      </p:sp>
      <p:sp>
        <p:nvSpPr>
          <p:cNvPr id="246" name="Shape 246"/>
          <p:cNvSpPr/>
          <p:nvPr/>
        </p:nvSpPr>
        <p:spPr>
          <a:xfrm>
            <a:off x="3614333" y="4294462"/>
            <a:ext cx="287375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Shagbark Hickory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24097839779_9c85ef60ec_o.jp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2400" y="0"/>
            <a:ext cx="6502400" cy="4876801"/>
          </a:xfrm>
          <a:prstGeom prst="rect">
            <a:avLst/>
          </a:prstGeom>
        </p:spPr>
      </p:pic>
      <p:pic>
        <p:nvPicPr>
          <p:cNvPr id="249" name="24520244585_bce2aaa349_z.jpg"/>
          <p:cNvPicPr>
            <a:picLocks noGrp="1"/>
          </p:cNvPicPr>
          <p:nvPr>
            <p:ph type="pic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2400" y="4876800"/>
            <a:ext cx="6502400" cy="4876800"/>
          </a:xfrm>
          <a:prstGeom prst="rect">
            <a:avLst/>
          </a:prstGeom>
        </p:spPr>
      </p:pic>
      <p:pic>
        <p:nvPicPr>
          <p:cNvPr id="250" name="25528352185_f2de3eee3b_o.jpg"/>
          <p:cNvPicPr>
            <a:picLocks noGrp="1" noChangeAspect="1"/>
          </p:cNvPicPr>
          <p:nvPr>
            <p:ph type="pic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1" name="Shape 251"/>
          <p:cNvSpPr/>
          <p:nvPr/>
        </p:nvSpPr>
        <p:spPr>
          <a:xfrm>
            <a:off x="4136200" y="6790306"/>
            <a:ext cx="228150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Yellow </a:t>
            </a:r>
            <a:r>
              <a:rPr sz="2600"/>
              <a:t>Buckeye</a:t>
            </a:r>
          </a:p>
        </p:txBody>
      </p:sp>
      <p:sp>
        <p:nvSpPr>
          <p:cNvPr id="252" name="Shape 252"/>
          <p:cNvSpPr/>
          <p:nvPr/>
        </p:nvSpPr>
        <p:spPr>
          <a:xfrm>
            <a:off x="11258966" y="4084846"/>
            <a:ext cx="177388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River Birch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27374706891_14f92b361d_o.jp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6502400" cy="4876801"/>
          </a:xfrm>
          <a:prstGeom prst="rect">
            <a:avLst/>
          </a:prstGeom>
        </p:spPr>
      </p:pic>
      <p:pic>
        <p:nvPicPr>
          <p:cNvPr id="255" name="25437939251_2e691a0d52_o.jpg"/>
          <p:cNvPicPr>
            <a:picLocks noGrp="1"/>
          </p:cNvPicPr>
          <p:nvPr>
            <p:ph type="pic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879052"/>
            <a:ext cx="6502400" cy="4876801"/>
          </a:xfrm>
          <a:prstGeom prst="rect">
            <a:avLst/>
          </a:prstGeom>
        </p:spPr>
      </p:pic>
      <p:pic>
        <p:nvPicPr>
          <p:cNvPr id="256" name="27101357581_7c5328a68c_o.jpg"/>
          <p:cNvPicPr>
            <a:picLocks noGrp="1" noChangeAspect="1"/>
          </p:cNvPicPr>
          <p:nvPr>
            <p:ph type="pic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2400" y="-1"/>
            <a:ext cx="6502400" cy="9753601"/>
          </a:xfrm>
          <a:prstGeom prst="rect">
            <a:avLst/>
          </a:prstGeom>
        </p:spPr>
      </p:pic>
      <p:sp>
        <p:nvSpPr>
          <p:cNvPr id="257" name="Shape 257"/>
          <p:cNvSpPr/>
          <p:nvPr/>
        </p:nvSpPr>
        <p:spPr>
          <a:xfrm>
            <a:off x="6605089" y="9147880"/>
            <a:ext cx="330972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American Basswood</a:t>
            </a:r>
          </a:p>
        </p:txBody>
      </p:sp>
      <p:sp>
        <p:nvSpPr>
          <p:cNvPr id="258" name="Shape 258"/>
          <p:cNvSpPr/>
          <p:nvPr/>
        </p:nvSpPr>
        <p:spPr>
          <a:xfrm>
            <a:off x="3165062" y="6858227"/>
            <a:ext cx="19986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Yellow Birch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660400" y="25400"/>
            <a:ext cx="11684000" cy="1422400"/>
          </a:xfrm>
          <a:prstGeom prst="rect">
            <a:avLst/>
          </a:prstGeom>
        </p:spPr>
        <p:txBody>
          <a:bodyPr/>
          <a:lstStyle/>
          <a:p>
            <a:pPr defTabSz="414781">
              <a:defRPr sz="3195" spc="511"/>
            </a:pPr>
            <a:r>
              <a:t>Spotting together:</a:t>
            </a:r>
          </a:p>
          <a:p>
            <a:pPr defTabSz="414781">
              <a:defRPr sz="2414" spc="386"/>
            </a:pPr>
            <a:r>
              <a:t>Written and performed by Brian and katie cartwright</a:t>
            </a:r>
          </a:p>
        </p:txBody>
      </p:sp>
      <p:sp>
        <p:nvSpPr>
          <p:cNvPr id="261" name="Shape 261"/>
          <p:cNvSpPr/>
          <p:nvPr/>
        </p:nvSpPr>
        <p:spPr>
          <a:xfrm>
            <a:off x="3473369" y="1145700"/>
            <a:ext cx="6058062" cy="847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300" b="1">
                <a:latin typeface="Arial"/>
                <a:ea typeface="Arial"/>
                <a:cs typeface="Arial"/>
                <a:sym typeface="Arial"/>
              </a:defRPr>
            </a:pPr>
            <a:r>
              <a:t>Spotting Together (to the tune of “So Happy Together” by the Turtles, 1967)</a:t>
            </a:r>
            <a:endParaRPr b="0"/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Me and you, and you and me.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We’re walking and we see a tree, a big beech tree.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 see a sign and wonder, “Oh, what could that be?”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We’re Spotting Together!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 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We’ll go up Peters Hill, we will.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We’ll stroll under the big blue sky, like Jack and Jill.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It’s all about phenology; we’ll get our fill.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We’re Spotting Together.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 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Arnold Arboretum, Tree Spotting we go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All ‘round the grounds.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 see more each time that we get up and go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All ‘round the grounds.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 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Hickory nuts you’ll find beneath your feet.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They’re good to eat, the meat is sweet – a tasty treat.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A simple pleasure. Oh what fun. They can’t be beat.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We’re Spotting Together!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 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We’ll see the sugar maple trees and the red oaks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As we’re observing with the fine Tree Spotter folks.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We’ll talk about our trees and maybe crack some jokes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We’re Spotting Together.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 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Arnold Arboretum, Tree Spotting we go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All ‘round the grounds.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 see more each time that we get up and go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All ‘round the grounds.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 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We’ll see the linden trees (don’t sneeze).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They say they’re very popular with all the bees.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The buckeyes are a lucky charm, the birches please.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We’re Spotting Together.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 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We’re Spotting Together.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Enjoying the weather.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Tree Spotting Together. (Ba-ba-ba-ba-ba-ba-ba-ba)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Yes Spotting Together. (Ba-ba-ba-ba-ba-ba-ba-ba)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Spotting Together. (Ba-ba-ba-ba-ba-ba-ba-ba)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We’re Spotting Together. (Ba-ba-ba-ba-ba-ba-ba-ba)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Yes Spotting Together. (Ba-ba-ba-ba-ba-ba-ba-ba)</a:t>
            </a:r>
          </a:p>
          <a:p>
            <a:pPr algn="l" defTabSz="457200"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Tree Spotting Spotting Together. (Ba-ba-ba-ba-ba-ba-ba-ba)</a:t>
            </a:r>
          </a:p>
        </p:txBody>
      </p:sp>
      <p:pic>
        <p:nvPicPr>
          <p:cNvPr id="262" name="27101357381_dbbe176b16_z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2062" y="6001866"/>
            <a:ext cx="4381134" cy="3504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27460114451_d79020eb59_m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7702" y="1302365"/>
            <a:ext cx="2948261" cy="2358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potting Together - Brian and Katie Cartwright July 10 2016 copy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57200" y="8297333"/>
            <a:ext cx="571500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25299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A flava.jp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Story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half" idx="1"/>
          </p:nvPr>
        </p:nvSpPr>
        <p:spPr>
          <a:xfrm>
            <a:off x="660400" y="1751673"/>
            <a:ext cx="5080000" cy="7125627"/>
          </a:xfrm>
          <a:prstGeom prst="rect">
            <a:avLst/>
          </a:prstGeom>
        </p:spPr>
        <p:txBody>
          <a:bodyPr/>
          <a:lstStyle/>
          <a:p>
            <a:pPr marL="291338" indent="-291338" defTabSz="432308">
              <a:spcBef>
                <a:spcPts val="2300"/>
              </a:spcBef>
              <a:defRPr sz="2220"/>
            </a:pPr>
            <a:r>
              <a:t>The Tree Spotters Citizen Science Program started just over a year ago through Lizzie Wolkovich’s Temporal Ecology Lab.</a:t>
            </a:r>
          </a:p>
          <a:p>
            <a:pPr marL="291338" indent="-291338" defTabSz="432308">
              <a:spcBef>
                <a:spcPts val="2300"/>
              </a:spcBef>
              <a:defRPr sz="2220"/>
            </a:pPr>
            <a:r>
              <a:t>The first meeting for the project was held March 25, 2015.</a:t>
            </a:r>
          </a:p>
          <a:p>
            <a:pPr marL="291338" indent="-291338" defTabSz="432308">
              <a:spcBef>
                <a:spcPts val="2300"/>
              </a:spcBef>
              <a:defRPr sz="2220"/>
            </a:pPr>
            <a:r>
              <a:t>The aim of the project is to work with local citizen scientists and collect phenological observations for 55 individual trees throughout the arboretum.</a:t>
            </a:r>
          </a:p>
          <a:p>
            <a:pPr marL="291338" indent="-291338" defTabSz="432308">
              <a:spcBef>
                <a:spcPts val="2300"/>
              </a:spcBef>
              <a:defRPr sz="2220"/>
            </a:pPr>
            <a:r>
              <a:t>Volunteers record observations for 11 different phenophases in Nature’s Notebook, an online portal system through the USA National Phenology Network (NPN).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body" idx="14"/>
          </p:nvPr>
        </p:nvSpPr>
        <p:spPr>
          <a:xfrm>
            <a:off x="896841" y="927100"/>
            <a:ext cx="11211118" cy="1549401"/>
          </a:xfrm>
          <a:prstGeom prst="rect">
            <a:avLst/>
          </a:prstGeom>
        </p:spPr>
        <p:txBody>
          <a:bodyPr/>
          <a:lstStyle/>
          <a:p>
            <a:pPr>
              <a:defRPr sz="4200"/>
            </a:pPr>
            <a:r>
              <a:t>Thank you, Volunteers, for being so dedicated.</a:t>
            </a:r>
          </a:p>
          <a:p>
            <a:pPr>
              <a:defRPr sz="4200"/>
            </a:pPr>
            <a:r>
              <a:t>There is no way we could do this without you.</a:t>
            </a:r>
          </a:p>
        </p:txBody>
      </p:sp>
      <p:pic>
        <p:nvPicPr>
          <p:cNvPr id="267" name="A flava.jpg"/>
          <p:cNvPicPr>
            <a:picLocks noGrp="1" noChangeAspect="1"/>
          </p:cNvPicPr>
          <p:nvPr>
            <p:ph type="pic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2701" y="3575050"/>
            <a:ext cx="13097441" cy="617779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ayra glabr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199" y="211666"/>
            <a:ext cx="2323804" cy="2323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27275354175_908e3d91a3_z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1824" y="4739349"/>
            <a:ext cx="7194792" cy="480027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2626229" y="2002366"/>
            <a:ext cx="4287161" cy="668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400"/>
            </a:pPr>
            <a:r>
              <a:t>Leaves:</a:t>
            </a:r>
          </a:p>
          <a:p>
            <a:pPr lvl="1" algn="l">
              <a:defRPr sz="2800"/>
            </a:pPr>
            <a:r>
              <a:t>Breaking Leaf Buds</a:t>
            </a:r>
          </a:p>
          <a:p>
            <a:pPr lvl="1" algn="l">
              <a:defRPr sz="2800"/>
            </a:pPr>
            <a:r>
              <a:t>Leaves</a:t>
            </a:r>
          </a:p>
          <a:p>
            <a:pPr lvl="1" algn="l">
              <a:defRPr sz="2800"/>
            </a:pPr>
            <a:r>
              <a:t>Increasing Leaf Size</a:t>
            </a:r>
          </a:p>
          <a:p>
            <a:pPr lvl="1" algn="l">
              <a:defRPr sz="2800"/>
            </a:pPr>
            <a:r>
              <a:t>Colored Leaves</a:t>
            </a:r>
          </a:p>
          <a:p>
            <a:pPr lvl="1" algn="l">
              <a:defRPr sz="2800"/>
            </a:pPr>
            <a:r>
              <a:t>Falling Leaves</a:t>
            </a:r>
          </a:p>
          <a:p>
            <a:pPr algn="l">
              <a:defRPr sz="3400"/>
            </a:pPr>
            <a:r>
              <a:t>Flowers:</a:t>
            </a:r>
          </a:p>
          <a:p>
            <a:pPr lvl="1" algn="l">
              <a:defRPr sz="2800"/>
            </a:pPr>
            <a:r>
              <a:t>Flowers or Flower Buds</a:t>
            </a:r>
          </a:p>
          <a:p>
            <a:pPr lvl="1" algn="l">
              <a:defRPr sz="2800"/>
            </a:pPr>
            <a:r>
              <a:t>Open Flowers</a:t>
            </a:r>
          </a:p>
          <a:p>
            <a:pPr algn="l">
              <a:defRPr sz="3400"/>
            </a:pPr>
            <a:r>
              <a:t>Fruits:</a:t>
            </a:r>
          </a:p>
          <a:p>
            <a:pPr lvl="1" algn="l">
              <a:defRPr sz="2800"/>
            </a:pPr>
            <a:r>
              <a:t>Fruits</a:t>
            </a:r>
          </a:p>
          <a:p>
            <a:pPr lvl="1" algn="l">
              <a:defRPr sz="2800"/>
            </a:pPr>
            <a:r>
              <a:t>Ripe Fruits</a:t>
            </a:r>
          </a:p>
        </p:txBody>
      </p:sp>
      <p:sp>
        <p:nvSpPr>
          <p:cNvPr id="158" name="Shape 158"/>
          <p:cNvSpPr/>
          <p:nvPr/>
        </p:nvSpPr>
        <p:spPr>
          <a:xfrm>
            <a:off x="2837637" y="664633"/>
            <a:ext cx="778672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PHENOPHASES OBSERVED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26708810251_570de67feb_o.jp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Volunteers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26923232085_8c6006256f_z.jpg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numbers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half" idx="1"/>
          </p:nvPr>
        </p:nvSpPr>
        <p:spPr>
          <a:xfrm>
            <a:off x="660400" y="1883585"/>
            <a:ext cx="5080000" cy="6993715"/>
          </a:xfrm>
          <a:prstGeom prst="rect">
            <a:avLst/>
          </a:prstGeom>
        </p:spPr>
        <p:txBody>
          <a:bodyPr/>
          <a:lstStyle/>
          <a:p>
            <a:pPr marL="263779" indent="-263779" defTabSz="391414">
              <a:spcBef>
                <a:spcPts val="2100"/>
              </a:spcBef>
              <a:defRPr sz="2010"/>
            </a:pPr>
            <a:r>
              <a:t>The first training session was held May 17, 2015.</a:t>
            </a:r>
          </a:p>
          <a:p>
            <a:pPr marL="263779" indent="-263779" defTabSz="391414">
              <a:spcBef>
                <a:spcPts val="2100"/>
              </a:spcBef>
              <a:defRPr sz="2010"/>
            </a:pPr>
            <a:r>
              <a:t>So far, there have been 179 individuals in the local community trained to Tree Spot.</a:t>
            </a:r>
          </a:p>
          <a:p>
            <a:pPr marL="263779" indent="-263779" defTabSz="391414">
              <a:spcBef>
                <a:spcPts val="2100"/>
              </a:spcBef>
              <a:defRPr sz="2010"/>
            </a:pPr>
            <a:r>
              <a:t>Of those 179 trained, 57 observers are still active today, which gives us a retention rate of </a:t>
            </a:r>
            <a:r>
              <a:rPr>
                <a:solidFill>
                  <a:schemeClr val="accent5"/>
                </a:solidFill>
              </a:rPr>
              <a:t>31.8%! </a:t>
            </a:r>
          </a:p>
          <a:p>
            <a:pPr marL="263779" indent="-263779" defTabSz="391414">
              <a:spcBef>
                <a:spcPts val="2100"/>
              </a:spcBef>
              <a:defRPr sz="2010"/>
            </a:pPr>
            <a:r>
              <a:t>The NPN recommends striving for a retention rate of </a:t>
            </a:r>
            <a:r>
              <a:rPr>
                <a:solidFill>
                  <a:schemeClr val="accent5"/>
                </a:solidFill>
              </a:rPr>
              <a:t>20%.</a:t>
            </a:r>
          </a:p>
          <a:p>
            <a:pPr marL="263779" indent="-263779" defTabSz="391414">
              <a:spcBef>
                <a:spcPts val="2100"/>
              </a:spcBef>
              <a:defRPr sz="2010"/>
            </a:pPr>
            <a:r>
              <a:t>125 Tree Spotter volunteers have registered accounts on the Nature’s Notebook website, giving us a success rate of </a:t>
            </a:r>
            <a:r>
              <a:rPr>
                <a:solidFill>
                  <a:schemeClr val="accent5"/>
                </a:solidFill>
              </a:rPr>
              <a:t>45.6%</a:t>
            </a:r>
            <a:r>
              <a:t> of users who have completely signed up and been trained. </a:t>
            </a:r>
          </a:p>
          <a:p>
            <a:pPr marL="263779" indent="-263779" defTabSz="391414">
              <a:spcBef>
                <a:spcPts val="2100"/>
              </a:spcBef>
              <a:defRPr sz="2010"/>
            </a:pPr>
            <a:r>
              <a:t>We are SO pleased with our volunteers!! Thank you!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660400" y="342900"/>
            <a:ext cx="11684000" cy="1422400"/>
          </a:xfrm>
          <a:prstGeom prst="rect">
            <a:avLst/>
          </a:prstGeom>
        </p:spPr>
        <p:txBody>
          <a:bodyPr/>
          <a:lstStyle>
            <a:lvl1pPr algn="ctr" defTabSz="496570">
              <a:defRPr sz="3825" spc="612"/>
            </a:lvl1pPr>
          </a:lstStyle>
          <a:p>
            <a:r>
              <a:t>Total observations and observers per tree this year</a:t>
            </a:r>
          </a:p>
        </p:txBody>
      </p:sp>
      <p:pic>
        <p:nvPicPr>
          <p:cNvPr id="168" name="Observer Plo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9653" y="1792548"/>
            <a:ext cx="10090514" cy="756788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9419103" y="2799840"/>
            <a:ext cx="219317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00000"/>
                </a:solidFill>
              </a:defRPr>
            </a:lvl1pPr>
          </a:lstStyle>
          <a:p>
            <a:r>
              <a:t>Common Name</a:t>
            </a:r>
          </a:p>
        </p:txBody>
      </p:sp>
      <p:sp>
        <p:nvSpPr>
          <p:cNvPr id="170" name="Shape 170"/>
          <p:cNvSpPr/>
          <p:nvPr/>
        </p:nvSpPr>
        <p:spPr>
          <a:xfrm>
            <a:off x="2198104" y="7436052"/>
            <a:ext cx="718750" cy="1202430"/>
          </a:xfrm>
          <a:prstGeom prst="ellipse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 flipH="1">
            <a:off x="2934876" y="8037266"/>
            <a:ext cx="1719568" cy="1"/>
          </a:xfrm>
          <a:prstGeom prst="line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4661915" y="7681666"/>
            <a:ext cx="4052990" cy="762001"/>
          </a:xfrm>
          <a:prstGeom prst="rect">
            <a:avLst/>
          </a:prstGeom>
          <a:ln w="25400">
            <a:solidFill>
              <a:schemeClr val="accent5">
                <a:lumOff val="7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chemeClr val="accent5">
                    <a:lumOff val="7000"/>
                  </a:schemeClr>
                </a:solidFill>
              </a:defRPr>
            </a:lvl1pPr>
          </a:lstStyle>
          <a:p>
            <a:r>
              <a:t>The oaks have the fewest number of observations and observers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Observations</a:t>
            </a:r>
          </a:p>
        </p:txBody>
      </p:sp>
      <p:graphicFrame>
        <p:nvGraphicFramePr>
          <p:cNvPr id="175" name="Table 175"/>
          <p:cNvGraphicFramePr/>
          <p:nvPr/>
        </p:nvGraphicFramePr>
        <p:xfrm>
          <a:off x="660400" y="720075"/>
          <a:ext cx="11684000" cy="882143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21000"/>
                <a:gridCol w="2921000"/>
                <a:gridCol w="2921000"/>
                <a:gridCol w="2921000"/>
              </a:tblGrid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b="1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Acquisition Number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b="1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Observations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b="1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Observers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b="1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Route and Tree Number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14585*B American beech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Beech - 1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14585*D American beech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797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Beech - 2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14585*C American beech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Beech - 3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14585*G American beech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Beech - 4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14585*J American beech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639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Beech - 5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1199*J River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- 1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1251-79*B River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1176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- 2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1251-79*A River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1050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- 3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1251-79*E River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885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- 4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1199*D River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840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- 5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12843*A Yellow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824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- 6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12843*D Yellow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- 7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12843*H Yellow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- 8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12843*E Yellow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894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- 9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629-83*D Yellow birch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883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Birch - 10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12907*I Shagbark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 -1 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12907*G Shagbark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 - 2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12907*B Shagbark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 - 3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12907*D Shagbark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 - 4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12907*N Shagbark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 - 5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20095*A Pignut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 - 6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6990*A Pignut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 - 7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20098*A Pignut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 - 8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2019*S Pignut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 - 9</a:t>
                      </a:r>
                    </a:p>
                  </a:txBody>
                  <a:tcPr marL="63500" marR="63500" marT="0" marB="0" anchor="ctr" horzOverflow="overflow"/>
                </a:tc>
              </a:tr>
              <a:tr h="33928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2019*R Pignut hickory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Hickory- 10</a:t>
                      </a:r>
                    </a:p>
                  </a:txBody>
                  <a:tcPr marL="63500" marR="63500" marT="0" marB="0" anchor="ctr" horzOverflow="overflow"/>
                </a:tc>
              </a:tr>
            </a:tbl>
          </a:graphicData>
        </a:graphic>
      </p:graphicFrame>
      <p:sp>
        <p:nvSpPr>
          <p:cNvPr id="176" name="Shape 176"/>
          <p:cNvSpPr/>
          <p:nvPr/>
        </p:nvSpPr>
        <p:spPr>
          <a:xfrm>
            <a:off x="1536445" y="36944"/>
            <a:ext cx="993190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>
                <a:solidFill>
                  <a:srgbClr val="000000"/>
                </a:solidFill>
              </a:defRPr>
            </a:lvl1pPr>
          </a:lstStyle>
          <a:p>
            <a:r>
              <a:t>Breakdown of Observations in 2016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660400" y="-357795"/>
            <a:ext cx="11684000" cy="1422401"/>
          </a:xfrm>
          <a:prstGeom prst="rect">
            <a:avLst/>
          </a:prstGeom>
        </p:spPr>
        <p:txBody>
          <a:bodyPr anchor="ctr"/>
          <a:lstStyle>
            <a:lvl1pPr algn="ctr">
              <a:defRPr sz="4000" spc="0">
                <a:solidFill>
                  <a:srgbClr val="000000"/>
                </a:solidFill>
              </a:defRPr>
            </a:lvl1pPr>
          </a:lstStyle>
          <a:p>
            <a:r>
              <a:t>Breakdown of Observations (cont.)</a:t>
            </a:r>
          </a:p>
        </p:txBody>
      </p:sp>
      <p:graphicFrame>
        <p:nvGraphicFramePr>
          <p:cNvPr id="179" name="Table 179"/>
          <p:cNvGraphicFramePr/>
          <p:nvPr/>
        </p:nvGraphicFramePr>
        <p:xfrm>
          <a:off x="221627" y="919885"/>
          <a:ext cx="12561544" cy="880281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140386"/>
                <a:gridCol w="3140386"/>
                <a:gridCol w="3140386"/>
                <a:gridCol w="3140386"/>
              </a:tblGrid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17527*D American basswood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Linden/North Woods - 1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19804*A American basswood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731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Linden/North Woods - 2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7141*A American basswood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Linden/North Woods - 3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925-79*B Yellow buckeye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2">
                        <a:satOff val="-5186"/>
                        <a:lumOff val="-123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1147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2">
                        <a:satOff val="-5186"/>
                        <a:lumOff val="-123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 cap="all" spc="256">
                          <a:solidFill>
                            <a:schemeClr val="accent5">
                              <a:hueOff val="-145714"/>
                              <a:satOff val="-8275"/>
                              <a:lumOff val="-14568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2">
                        <a:satOff val="-5186"/>
                        <a:lumOff val="-123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Linden/North Woods - 4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2">
                        <a:satOff val="-5186"/>
                        <a:lumOff val="-12389"/>
                      </a:schemeClr>
                    </a:solidFill>
                  </a:tcPr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12651*H Yellow buckeye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734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Linden/North Woods - 5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12651*D Yellow buckeye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694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Linden/North Woods - 6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12651*C Yellow buckeye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Linden/North Woods - 7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187-2006*B Sugar maple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1460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Maple - 1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22834*B Sugar maple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2">
                        <a:satOff val="-5186"/>
                        <a:lumOff val="-123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 cap="all" spc="256">
                          <a:solidFill>
                            <a:schemeClr val="accent5">
                              <a:hueOff val="-145714"/>
                              <a:satOff val="-8275"/>
                              <a:lumOff val="-14568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1560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2">
                        <a:satOff val="-5186"/>
                        <a:lumOff val="-123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2">
                        <a:satOff val="-5186"/>
                        <a:lumOff val="-123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Maple - 2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2">
                        <a:satOff val="-5186"/>
                        <a:lumOff val="-12389"/>
                      </a:schemeClr>
                    </a:solidFill>
                  </a:tcPr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20645*A Sugar maple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944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Maple - 3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12565*C Sugar maple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Maple - 4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8197*A Northern red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Oak - 1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5859*A Northern red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Oak -2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5859*B Northern red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Oak - 3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16882*B Northern red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Oak - 4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22886*D White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Oak - 5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227-2011*A White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Oak - 6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358-82*A White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Oak - 7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21815*E White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Oak - 8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11253*A Northern red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Oak - 9 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1323-82*A American basswood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1124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- 1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16611*F Eastern cottonwood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776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- 2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16611*J Eastern cottonwood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779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- 3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16611*K Eastern cottonwood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778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- 4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16611*O Eastern cottonwood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- 5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22099*A Eastern cottonwood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1088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- 6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689-2010*A Sugar maple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877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- 7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611-2010*A White oak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860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- 8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12651*I Yellow buckeye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- 9</a:t>
                      </a:r>
                    </a:p>
                  </a:txBody>
                  <a:tcPr marL="63500" marR="63500" marT="0" marB="0" anchor="ctr" horzOverflow="overflow"/>
                </a:tc>
              </a:tr>
              <a:tr h="293427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100" cap="all" spc="176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17538*A American basswood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1087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400" cap="all" spc="224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cap="all" spc="192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Peter's Hill - 10</a:t>
                      </a:r>
                    </a:p>
                  </a:txBody>
                  <a:tcPr marL="63500" marR="63500" marT="0" marB="0" anchor="ctr" horzOverflow="overflow"/>
                </a:tc>
              </a:tr>
            </a:tbl>
          </a:graphicData>
        </a:graphic>
      </p:graphicFrame>
      <p:graphicFrame>
        <p:nvGraphicFramePr>
          <p:cNvPr id="180" name="Table 180"/>
          <p:cNvGraphicFramePr/>
          <p:nvPr/>
        </p:nvGraphicFramePr>
        <p:xfrm>
          <a:off x="223520" y="642857"/>
          <a:ext cx="12557756" cy="2651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139439"/>
                <a:gridCol w="3139439"/>
                <a:gridCol w="3139439"/>
                <a:gridCol w="3139439"/>
              </a:tblGrid>
              <a:tr h="265165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 cap="all" spc="208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Acquisition Number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L>
                    <a:lnT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B>
                    <a:solidFill>
                      <a:schemeClr val="accent1">
                        <a:hueOff val="450000"/>
                        <a:satOff val="-18071"/>
                        <a:lumOff val="-1460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 cap="all" spc="208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Observations</a:t>
                      </a:r>
                    </a:p>
                  </a:txBody>
                  <a:tcPr marL="63500" marR="63500" marT="0" marB="0" anchor="ctr" horzOverflow="overflow">
                    <a:lnT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B>
                    <a:solidFill>
                      <a:schemeClr val="accent1">
                        <a:hueOff val="450000"/>
                        <a:satOff val="-18071"/>
                        <a:lumOff val="-1460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 cap="all" spc="208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Observers</a:t>
                      </a:r>
                    </a:p>
                  </a:txBody>
                  <a:tcPr marL="63500" marR="63500" marT="0" marB="0" anchor="ctr" horzOverflow="overflow">
                    <a:lnT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B>
                    <a:solidFill>
                      <a:schemeClr val="accent1">
                        <a:hueOff val="450000"/>
                        <a:satOff val="-18071"/>
                        <a:lumOff val="-1460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 cap="all" spc="208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Route and Tree Number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T>
                    <a:lnB w="12700">
                      <a:solidFill>
                        <a:schemeClr val="accent1">
                          <a:hueOff val="450000"/>
                          <a:satOff val="-18071"/>
                          <a:lumOff val="-14609"/>
                        </a:schemeClr>
                      </a:solidFill>
                      <a:miter lim="400000"/>
                    </a:lnB>
                    <a:solidFill>
                      <a:schemeClr val="accent1">
                        <a:hueOff val="450000"/>
                        <a:satOff val="-18071"/>
                        <a:lumOff val="-14609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1146</Words>
  <Application>Microsoft Macintosh PowerPoint</Application>
  <PresentationFormat>Custom</PresentationFormat>
  <Paragraphs>369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Avenir Black</vt:lpstr>
      <vt:lpstr>Avenir Book</vt:lpstr>
      <vt:lpstr>Avenir Light</vt:lpstr>
      <vt:lpstr>Avenir Medium</vt:lpstr>
      <vt:lpstr>Helvetica Neue</vt:lpstr>
      <vt:lpstr>New_Template1</vt:lpstr>
      <vt:lpstr>PowerPoint Presentation</vt:lpstr>
      <vt:lpstr>PowerPoint Presentation</vt:lpstr>
      <vt:lpstr>Our Story</vt:lpstr>
      <vt:lpstr>PowerPoint Presentation</vt:lpstr>
      <vt:lpstr>Our Volunteers</vt:lpstr>
      <vt:lpstr>The numbers</vt:lpstr>
      <vt:lpstr>Total observations and observers per tree this year</vt:lpstr>
      <vt:lpstr>Observations</vt:lpstr>
      <vt:lpstr>Breakdown of Observations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Spotting together: Written and performed by Brian and katie cartwright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4</cp:revision>
  <cp:lastPrinted>2016-07-25T15:06:54Z</cp:lastPrinted>
  <dcterms:modified xsi:type="dcterms:W3CDTF">2016-07-25T15:07:06Z</dcterms:modified>
  <cp:category/>
</cp:coreProperties>
</file>